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D366F436-F77A-4DA3-A7C0-E7193B0C4887}"/>
              </a:ext>
            </a:extLst>
          </p:cNvPr>
          <p:cNvSpPr/>
          <p:nvPr/>
        </p:nvSpPr>
        <p:spPr>
          <a:xfrm>
            <a:off x="920837" y="1346947"/>
            <a:ext cx="10222992" cy="80686"/>
          </a:xfrm>
          <a:prstGeom prst="rect">
            <a:avLst/>
          </a:prstGeom>
          <a:blipFill>
            <a:blip r:embed="rId2">
              <a:alphaModFix amt="85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id="{24D8AA77-8061-40F3-9240-A8DCCBD3318A}"/>
              </a:ext>
            </a:extLst>
          </p:cNvPr>
          <p:cNvSpPr/>
          <p:nvPr/>
        </p:nvSpPr>
        <p:spPr>
          <a:xfrm>
            <a:off x="920837" y="4299691"/>
            <a:ext cx="10222992" cy="80686"/>
          </a:xfrm>
          <a:prstGeom prst="rect">
            <a:avLst/>
          </a:prstGeom>
          <a:blipFill>
            <a:blip r:embed="rId2">
              <a:alphaModFix amt="85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3FD864C3-257C-4414-8AD4-A4EFF265B827}"/>
              </a:ext>
            </a:extLst>
          </p:cNvPr>
          <p:cNvSpPr/>
          <p:nvPr/>
        </p:nvSpPr>
        <p:spPr>
          <a:xfrm>
            <a:off x="920837" y="1484775"/>
            <a:ext cx="10222992" cy="2743200"/>
          </a:xfrm>
          <a:prstGeom prst="rect">
            <a:avLst/>
          </a:prstGeom>
          <a:blipFill>
            <a:blip r:embed="rId2">
              <a:alphaModFix amt="85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grpSp>
        <p:nvGrpSpPr>
          <p:cNvPr id="5" name="Group 9">
            <a:extLst>
              <a:ext uri="{FF2B5EF4-FFF2-40B4-BE49-F238E27FC236}">
                <a16:creationId xmlns:a16="http://schemas.microsoft.com/office/drawing/2014/main" id="{05B10C23-FD50-42C5-B240-696C09111C48}"/>
              </a:ext>
            </a:extLst>
          </p:cNvPr>
          <p:cNvGrpSpPr/>
          <p:nvPr/>
        </p:nvGrpSpPr>
        <p:grpSpPr>
          <a:xfrm>
            <a:off x="9649215" y="4068924"/>
            <a:ext cx="1080903" cy="1080903"/>
            <a:chOff x="9649215" y="4068924"/>
            <a:chExt cx="1080903" cy="1080903"/>
          </a:xfrm>
        </p:grpSpPr>
        <p:sp>
          <p:nvSpPr>
            <p:cNvPr id="6" name="Oval 10">
              <a:extLst>
                <a:ext uri="{FF2B5EF4-FFF2-40B4-BE49-F238E27FC236}">
                  <a16:creationId xmlns:a16="http://schemas.microsoft.com/office/drawing/2014/main" id="{47A0DA5A-57BD-4BA1-8302-53F511600AB4}"/>
                </a:ext>
              </a:extLst>
            </p:cNvPr>
            <p:cNvSpPr/>
            <p:nvPr/>
          </p:nvSpPr>
          <p:spPr>
            <a:xfrm>
              <a:off x="9649215" y="4068924"/>
              <a:ext cx="1080903" cy="10809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7" name="Oval 11">
              <a:extLst>
                <a:ext uri="{FF2B5EF4-FFF2-40B4-BE49-F238E27FC236}">
                  <a16:creationId xmlns:a16="http://schemas.microsoft.com/office/drawing/2014/main" id="{352208FF-7282-4EEE-A648-D6192D3BC108}"/>
                </a:ext>
              </a:extLst>
            </p:cNvPr>
            <p:cNvSpPr/>
            <p:nvPr/>
          </p:nvSpPr>
          <p:spPr>
            <a:xfrm>
              <a:off x="9757306" y="4177015"/>
              <a:ext cx="864720" cy="86472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25402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49D130B-0E5A-4740-B0BE-7E768303F28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051560" y="1432224"/>
            <a:ext cx="9966960" cy="3035808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0E61691-7EF0-4AD4-89B7-E2E28A972F6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69848" y="4389120"/>
            <a:ext cx="7891271" cy="1069848"/>
          </a:xfrm>
        </p:spPr>
        <p:txBody>
          <a:bodyPr/>
          <a:lstStyle>
            <a:lvl1pPr marL="0" indent="0">
              <a:buNone/>
              <a:defRPr sz="2200"/>
            </a:lvl1pPr>
          </a:lstStyle>
          <a:p>
            <a:pPr lvl="0"/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E69AE6-BB1A-44A5-90F3-207985B4279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8FE1D6-1C89-41B5-B289-388B1760909C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174EC92-E184-4A1B-8047-2112512E7AE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866091A-591B-42F1-985C-77BD03F3EF8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9592732" y="4289331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pPr lvl="0"/>
            <a:fld id="{0C0F3342-ADC6-4F8C-A6BD-D1B00C5402CF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8210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1770E-0E49-44FC-850D-AD6D8D52EB2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14033F-30C0-4F4A-A724-C67984EE65D1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F61F4-3AB6-434A-A463-0D810840077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F9471E-042B-4D74-A445-A84577E788D5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FD098-7840-4C5B-9042-B390C7671ED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1DA7D-371B-43EE-BB1E-93CC236CF2F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426225-681F-4353-9D9E-8F72364C9E42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2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B3699-636A-4ABA-9C18-32FE78685A40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533396"/>
            <a:ext cx="2552703" cy="5638803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74D153-6C4C-4C81-A4EE-E7BC566D38D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1066803" y="533396"/>
            <a:ext cx="7505696" cy="563880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4C4F8-21C7-40F7-99FF-E50EFC56958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D42111F-BE22-4A80-A875-D4BDFCE74207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382B0-D651-4708-ACB2-701372C6085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F7DA4-A693-40F8-BE63-F46CA6A6D5D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5D7BC1F-6215-4BBE-8F57-32126909E386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44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9D430-B316-4B3D-97FB-879E0DEB8D1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9748E-FF66-4295-ADB2-AC0F276F6C84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E41C0-0B0F-46AA-A451-CFBF8EAB80A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7E55796-0735-4728-AA09-026FBCE88A35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3BE750-DE65-4681-91FD-C18B28A89E9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1D999-6418-4A37-B1FD-195BC4D3C65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E2AB341-A553-4FBE-9E35-D588A64CC8D8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646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4AF6CBAF-7E63-4FB0-86C5-5C36B3CFE211}"/>
              </a:ext>
            </a:extLst>
          </p:cNvPr>
          <p:cNvSpPr/>
          <p:nvPr/>
        </p:nvSpPr>
        <p:spPr>
          <a:xfrm>
            <a:off x="0" y="4917990"/>
            <a:ext cx="12191996" cy="1940009"/>
          </a:xfrm>
          <a:prstGeom prst="rect">
            <a:avLst/>
          </a:prstGeom>
          <a:blipFill>
            <a:blip r:embed="rId2">
              <a:alphaModFix amt="85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42799DE-E441-40D2-809C-4706D76386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67127" y="1225296"/>
            <a:ext cx="9281160" cy="3520439"/>
          </a:xfrm>
        </p:spPr>
        <p:txBody>
          <a:bodyPr/>
          <a:lstStyle>
            <a:lvl1pPr>
              <a:lnSpc>
                <a:spcPct val="80000"/>
              </a:lnSpc>
              <a:defRPr sz="8000"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C6EC98E-B1C7-46D1-8CDD-26BCCD0134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BE7A3CF-C17E-4434-B220-50FB753C3E5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593668" y="6272783"/>
            <a:ext cx="2644307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DB075BA-73B7-4134-B66A-BC35D23A2E79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472525-E877-4C03-91F7-CC0E9427EAD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2182709" y="6272783"/>
            <a:ext cx="6327648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BCFD4FD9-9689-4664-9192-01839710A244}"/>
              </a:ext>
            </a:extLst>
          </p:cNvPr>
          <p:cNvGrpSpPr/>
          <p:nvPr/>
        </p:nvGrpSpPr>
        <p:grpSpPr>
          <a:xfrm>
            <a:off x="897401" y="2325849"/>
            <a:ext cx="1080903" cy="1080903"/>
            <a:chOff x="897401" y="2325849"/>
            <a:chExt cx="1080903" cy="1080903"/>
          </a:xfrm>
        </p:grpSpPr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802D449E-07F3-4132-9E2B-E83244DC839B}"/>
                </a:ext>
              </a:extLst>
            </p:cNvPr>
            <p:cNvSpPr/>
            <p:nvPr/>
          </p:nvSpPr>
          <p:spPr>
            <a:xfrm>
              <a:off x="897401" y="2325849"/>
              <a:ext cx="1080903" cy="108090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8C5FF338-03BE-42F8-B0A2-2CC7BE9F62F4}"/>
                </a:ext>
              </a:extLst>
            </p:cNvPr>
            <p:cNvSpPr/>
            <p:nvPr/>
          </p:nvSpPr>
          <p:spPr>
            <a:xfrm>
              <a:off x="1005492" y="2433940"/>
              <a:ext cx="864720" cy="86472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25402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DCB8C2F-FBBB-4F49-9E2C-0FF86996D49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843698" y="2506132"/>
            <a:ext cx="1188299" cy="720327"/>
          </a:xfrm>
        </p:spPr>
        <p:txBody>
          <a:bodyPr/>
          <a:lstStyle>
            <a:lvl1pPr>
              <a:defRPr sz="2800"/>
            </a:lvl1pPr>
          </a:lstStyle>
          <a:p>
            <a:pPr lvl="0"/>
            <a:fld id="{ECB79938-8B13-4DAE-8C24-D59FD4A281F8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708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C37FC-6936-4A5A-BB85-DF9CA14E5E4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B9026-4E46-4A94-A7F6-9DC53D50E2A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069848" y="2194560"/>
            <a:ext cx="4754880" cy="39776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8C27F-010F-4C90-BC4A-F6DCBC1E4EE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64224" y="2194560"/>
            <a:ext cx="4754880" cy="39776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E65D50-ECDD-4DAF-815E-82084053797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CC559D4-CECF-48A4-9913-7A335610DCC6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A49FF1-1924-4408-A0CA-E74AB30FA80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B5F94-A6DE-4120-88CB-33152D3D126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FA9D3B6-A2D8-4C30-8B38-BCD2C504A84D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094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9">
            <a:extLst>
              <a:ext uri="{FF2B5EF4-FFF2-40B4-BE49-F238E27FC236}">
                <a16:creationId xmlns:a16="http://schemas.microsoft.com/office/drawing/2014/main" id="{A080F1BE-970C-4C3A-B039-18581B79E6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DD6E0-4B87-45B7-A1A0-ED30B18B70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66803" y="2048256"/>
            <a:ext cx="4754880" cy="640080"/>
          </a:xfrm>
        </p:spPr>
        <p:txBody>
          <a:bodyPr anchor="ctr"/>
          <a:lstStyle>
            <a:lvl1pPr marL="0" indent="0">
              <a:buNone/>
              <a:defRPr b="1">
                <a:solidFill>
                  <a:srgbClr val="9E3611"/>
                </a:solidFill>
              </a:defRPr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2B4CA0-0232-40D2-9159-211E4A29F3C1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14227-78B3-4324-B368-9A0757CC12CB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364224" y="2048256"/>
            <a:ext cx="4754880" cy="640080"/>
          </a:xfrm>
        </p:spPr>
        <p:txBody>
          <a:bodyPr anchor="ctr"/>
          <a:lstStyle>
            <a:lvl1pPr marL="0" indent="0">
              <a:buNone/>
              <a:defRPr b="1">
                <a:solidFill>
                  <a:srgbClr val="9E3611"/>
                </a:solidFill>
              </a:defRPr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658DA8-29D6-4CD9-A21A-F30430851AD5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AC7C4F-B95C-40A4-A5B2-D09FA346181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1EE526-F6CE-4D5A-9D4F-823230D29161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A265C2-5CAE-49ED-8ADC-235E1053BFE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AC2F9-4351-4D30-9E5A-064BB9F7B91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04BC362-04BC-4A8A-9852-9322B58A9423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390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D9D16818-B9EC-479C-9B01-71B9DE9F07C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ACDC58-2A5B-4092-8588-7E92ED6B98B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8C0064-626A-44EA-8AB0-02EC47971AFD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3BA78A-993C-4164-91F2-BCA12C0E516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F96091-9CB7-48CC-926B-91791E6B041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2E9313-EA77-45A1-8DCF-0B77D3A7A11D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17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4C8C3A-4369-42D6-8307-253CEC262C1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AC00C82-7FB1-4EDE-A6F0-03C68FA49CDA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DA1FED-FE3B-4D4F-BDC1-1BB4E061C07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B6028-C1E7-4C56-A140-28928B703A3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A1C0D26-851B-4EE2-A657-85207E915B58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04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FF2B5EF4-FFF2-40B4-BE49-F238E27FC236}">
                <a16:creationId xmlns:a16="http://schemas.microsoft.com/office/drawing/2014/main" id="{A9C178BD-B087-4A73-9E6F-9C47E4E4095E}"/>
              </a:ext>
            </a:extLst>
          </p:cNvPr>
          <p:cNvSpPr/>
          <p:nvPr/>
        </p:nvSpPr>
        <p:spPr>
          <a:xfrm>
            <a:off x="8303739" y="0"/>
            <a:ext cx="3888257" cy="6858000"/>
          </a:xfrm>
          <a:prstGeom prst="rect">
            <a:avLst/>
          </a:prstGeom>
          <a:blipFill>
            <a:blip r:embed="rId2">
              <a:alphaModFix amt="60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7BFB04E-15E0-4D16-804A-3D0BF8D7AE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/>
          <a:lstStyle>
            <a:lvl1pPr>
              <a:defRPr sz="3200" b="1"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8319D75-8017-4F83-931E-7F4E4F0D127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685800"/>
            <a:ext cx="6711696" cy="502005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E194DEE-D119-4350-B845-D9128248CD4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549640" y="2423160"/>
            <a:ext cx="3200400" cy="32918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rgbClr val="9E3611"/>
                </a:solidFill>
              </a:defRPr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33D6B276-176D-4D1E-BBA8-95776A6B78C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0C5BA2B-83A6-46AA-9F15-771D195341C8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F4388774-027D-418F-85D0-45D4C2B3A87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2C9320C4-FD87-429F-B852-24A968A7C6EC}"/>
              </a:ext>
            </a:extLst>
          </p:cNvPr>
          <p:cNvGrpSpPr/>
          <p:nvPr/>
        </p:nvGrpSpPr>
        <p:grpSpPr>
          <a:xfrm>
            <a:off x="11401726" y="6229679"/>
            <a:ext cx="457200" cy="457200"/>
            <a:chOff x="11401726" y="6229679"/>
            <a:chExt cx="457200" cy="457200"/>
          </a:xfrm>
        </p:grpSpPr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D5F4E574-423E-4016-BD92-039ADDAF2DA2}"/>
                </a:ext>
              </a:extLst>
            </p:cNvPr>
            <p:cNvSpPr/>
            <p:nvPr/>
          </p:nvSpPr>
          <p:spPr>
            <a:xfrm>
              <a:off x="11401726" y="6229679"/>
              <a:ext cx="457200" cy="45720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10" name="Oval 10">
              <a:extLst>
                <a:ext uri="{FF2B5EF4-FFF2-40B4-BE49-F238E27FC236}">
                  <a16:creationId xmlns:a16="http://schemas.microsoft.com/office/drawing/2014/main" id="{33D597CD-B8C7-4ED6-9476-50CA69BD3046}"/>
                </a:ext>
              </a:extLst>
            </p:cNvPr>
            <p:cNvSpPr/>
            <p:nvPr/>
          </p:nvSpPr>
          <p:spPr>
            <a:xfrm>
              <a:off x="11430914" y="6258875"/>
              <a:ext cx="398815" cy="39881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11" name="Slide Number Placeholder 6">
            <a:extLst>
              <a:ext uri="{FF2B5EF4-FFF2-40B4-BE49-F238E27FC236}">
                <a16:creationId xmlns:a16="http://schemas.microsoft.com/office/drawing/2014/main" id="{2E3E25B9-6A8A-4C22-AA0F-871CC4F2EC6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4A2ED17-85A7-47E4-82E6-B9C418951F11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905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>
            <a:extLst>
              <a:ext uri="{FF2B5EF4-FFF2-40B4-BE49-F238E27FC236}">
                <a16:creationId xmlns:a16="http://schemas.microsoft.com/office/drawing/2014/main" id="{6D93E70B-386F-45CA-9FD3-E85FE3E57633}"/>
              </a:ext>
            </a:extLst>
          </p:cNvPr>
          <p:cNvSpPr/>
          <p:nvPr/>
        </p:nvSpPr>
        <p:spPr>
          <a:xfrm>
            <a:off x="8303739" y="0"/>
            <a:ext cx="3888257" cy="6858000"/>
          </a:xfrm>
          <a:prstGeom prst="rect">
            <a:avLst/>
          </a:prstGeom>
          <a:blipFill>
            <a:blip r:embed="rId2">
              <a:alphaModFix amt="60000"/>
            </a:blip>
            <a:tile sx="92000" sy="89000" algn="ctr"/>
          </a:blipFill>
          <a:ln cap="flat">
            <a:noFill/>
            <a:prstDash val="solid"/>
          </a:ln>
        </p:spPr>
        <p:txBody>
          <a:bodyPr lIns="0" tIns="0" rIns="0" bIns="0"/>
          <a:lstStyle/>
          <a:p>
            <a:endParaRPr lang="pt-PT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C488977-B156-4FB8-957F-12E34862C5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/>
          <a:lstStyle>
            <a:lvl1pPr>
              <a:defRPr sz="3200" b="1"/>
            </a:lvl1pPr>
          </a:lstStyle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9A957E1-78FA-4F3A-A202-B819B748AE48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0" y="0"/>
            <a:ext cx="8303739" cy="6858000"/>
          </a:xfrm>
          <a:solidFill>
            <a:srgbClr val="E1E0E0"/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pt-PT"/>
              <a:t>Clique no ícone para adicionar uma imagem</a:t>
            </a:r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56494B8-7047-4768-9595-F9B55333511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549640" y="2423160"/>
            <a:ext cx="3200400" cy="329184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rgbClr val="9E3611"/>
                </a:solidFill>
              </a:defRPr>
            </a:lvl1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135EB9BD-87C1-4B11-92EB-B13E4EA8A32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2B16844-7840-47E6-A9B5-1887E27E1830}" type="datetime1">
              <a:rPr lang="en-US"/>
              <a:pPr lvl="0"/>
              <a:t>11/24/2020</a:t>
            </a:fld>
            <a:endParaRPr lang="en-US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59A9D936-3CF4-4C03-B780-FA7C59280C79}"/>
              </a:ext>
            </a:extLst>
          </p:cNvPr>
          <p:cNvGrpSpPr/>
          <p:nvPr/>
        </p:nvGrpSpPr>
        <p:grpSpPr>
          <a:xfrm>
            <a:off x="11401726" y="6229679"/>
            <a:ext cx="457200" cy="457200"/>
            <a:chOff x="11401726" y="6229679"/>
            <a:chExt cx="457200" cy="457200"/>
          </a:xfrm>
        </p:grpSpPr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6FB1B26C-4A79-4888-A812-636C88360E8E}"/>
                </a:ext>
              </a:extLst>
            </p:cNvPr>
            <p:cNvSpPr/>
            <p:nvPr/>
          </p:nvSpPr>
          <p:spPr>
            <a:xfrm>
              <a:off x="11401726" y="6229679"/>
              <a:ext cx="457200" cy="45720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9" name="Oval 9">
              <a:extLst>
                <a:ext uri="{FF2B5EF4-FFF2-40B4-BE49-F238E27FC236}">
                  <a16:creationId xmlns:a16="http://schemas.microsoft.com/office/drawing/2014/main" id="{E3A074FD-74C9-4FDB-AC59-CF82F1728534}"/>
                </a:ext>
              </a:extLst>
            </p:cNvPr>
            <p:cNvSpPr/>
            <p:nvPr/>
          </p:nvSpPr>
          <p:spPr>
            <a:xfrm>
              <a:off x="11430914" y="6258875"/>
              <a:ext cx="398815" cy="39881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64EC30BA-BF41-402D-9AB3-909028ADD74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8D0046A-9C30-4439-8B35-A68943BA31AB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970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1C8066-2777-4C6A-8588-B64822D322B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06B2D-18BF-42AD-AAAC-2C5F3A1C3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29841-51F6-464E-96EB-77DF95F1A316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7964423" y="6272783"/>
            <a:ext cx="327355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100" b="0" i="0" u="none" strike="noStrike" kern="1200" cap="none" spc="0" baseline="0">
                <a:solidFill>
                  <a:srgbClr val="696464"/>
                </a:solidFill>
                <a:uFillTx/>
                <a:latin typeface="Rockwell"/>
              </a:defRPr>
            </a:lvl1pPr>
          </a:lstStyle>
          <a:p>
            <a:pPr lvl="0"/>
            <a:fld id="{44C3A016-9635-446A-8883-7A8D72BBD27F}" type="datetime1">
              <a:rPr lang="en-US"/>
              <a:pPr lvl="0"/>
              <a:t>11/24/2020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8B223-4CD8-4E26-AB41-54422BF1B15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088136" y="6272783"/>
            <a:ext cx="6327648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100" b="0" i="0" u="none" strike="noStrike" kern="1200" cap="none" spc="0" baseline="0">
                <a:solidFill>
                  <a:srgbClr val="696464"/>
                </a:solidFill>
                <a:uFillTx/>
                <a:latin typeface="Rockwell"/>
              </a:defRPr>
            </a:lvl1pPr>
          </a:lstStyle>
          <a:p>
            <a:pPr lvl="0"/>
            <a:endParaRPr lang="en-US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EAFD7C33-47D9-4888-A423-7344E8ABA0A1}"/>
              </a:ext>
            </a:extLst>
          </p:cNvPr>
          <p:cNvGrpSpPr/>
          <p:nvPr/>
        </p:nvGrpSpPr>
        <p:grpSpPr>
          <a:xfrm>
            <a:off x="11401726" y="6229679"/>
            <a:ext cx="457200" cy="457200"/>
            <a:chOff x="11401726" y="6229679"/>
            <a:chExt cx="457200" cy="457200"/>
          </a:xfrm>
        </p:grpSpPr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D074925B-9154-4BE7-B213-22275809268F}"/>
                </a:ext>
              </a:extLst>
            </p:cNvPr>
            <p:cNvSpPr/>
            <p:nvPr/>
          </p:nvSpPr>
          <p:spPr>
            <a:xfrm>
              <a:off x="11401726" y="6229679"/>
              <a:ext cx="457200" cy="457200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blipFill>
              <a:blip r:embed="rId13">
                <a:alphaModFix/>
              </a:blip>
              <a:tile sx="85486" sy="85825" algn="tl"/>
            </a:blipFill>
            <a:ln cap="flat">
              <a:noFill/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  <p:sp>
          <p:nvSpPr>
            <p:cNvPr id="8" name="Oval 8">
              <a:extLst>
                <a:ext uri="{FF2B5EF4-FFF2-40B4-BE49-F238E27FC236}">
                  <a16:creationId xmlns:a16="http://schemas.microsoft.com/office/drawing/2014/main" id="{10B012B1-EE48-430F-B57B-2263427BD325}"/>
                </a:ext>
              </a:extLst>
            </p:cNvPr>
            <p:cNvSpPr/>
            <p:nvPr/>
          </p:nvSpPr>
          <p:spPr>
            <a:xfrm>
              <a:off x="11430914" y="6258875"/>
              <a:ext cx="398815" cy="398815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val f7"/>
                <a:gd name="f15" fmla="+- 2700000 f2 0"/>
                <a:gd name="f16" fmla="*/ f9 f1 1"/>
                <a:gd name="f17" fmla="*/ f10 f1 1"/>
                <a:gd name="f18" fmla="?: f11 f4 1"/>
                <a:gd name="f19" fmla="?: f12 f5 1"/>
                <a:gd name="f20" fmla="?: f13 f6 1"/>
                <a:gd name="f21" fmla="*/ f15 f8 1"/>
                <a:gd name="f22" fmla="*/ f16 1 f3"/>
                <a:gd name="f23" fmla="*/ f17 1 f3"/>
                <a:gd name="f24" fmla="*/ f18 1 21600"/>
                <a:gd name="f25" fmla="*/ f19 1 21600"/>
                <a:gd name="f26" fmla="*/ 21600 f18 1"/>
                <a:gd name="f27" fmla="*/ 21600 f19 1"/>
                <a:gd name="f28" fmla="*/ f21 1 f1"/>
                <a:gd name="f29" fmla="+- f22 0 f2"/>
                <a:gd name="f30" fmla="+- f23 0 f2"/>
                <a:gd name="f31" fmla="min f25 f24"/>
                <a:gd name="f32" fmla="*/ f26 1 f20"/>
                <a:gd name="f33" fmla="*/ f27 1 f20"/>
                <a:gd name="f34" fmla="+- 0 0 f28"/>
                <a:gd name="f35" fmla="val f32"/>
                <a:gd name="f36" fmla="val f33"/>
                <a:gd name="f37" fmla="+- 0 0 f34"/>
                <a:gd name="f38" fmla="*/ f14 f31 1"/>
                <a:gd name="f39" fmla="+- f36 0 f14"/>
                <a:gd name="f40" fmla="+- f35 0 f14"/>
                <a:gd name="f41" fmla="*/ f37 f1 1"/>
                <a:gd name="f42" fmla="*/ f39 1 2"/>
                <a:gd name="f43" fmla="*/ f40 1 2"/>
                <a:gd name="f44" fmla="*/ f41 1 f8"/>
                <a:gd name="f45" fmla="+- f14 f42 0"/>
                <a:gd name="f46" fmla="+- f14 f43 0"/>
                <a:gd name="f47" fmla="+- f44 0 f2"/>
                <a:gd name="f48" fmla="*/ f43 f31 1"/>
                <a:gd name="f49" fmla="*/ f42 f31 1"/>
                <a:gd name="f50" fmla="cos 1 f47"/>
                <a:gd name="f51" fmla="sin 1 f47"/>
                <a:gd name="f52" fmla="*/ f45 f31 1"/>
                <a:gd name="f53" fmla="+- 0 0 f50"/>
                <a:gd name="f54" fmla="+- 0 0 f51"/>
                <a:gd name="f55" fmla="+- 0 0 f53"/>
                <a:gd name="f56" fmla="+- 0 0 f54"/>
                <a:gd name="f57" fmla="*/ f55 f43 1"/>
                <a:gd name="f58" fmla="*/ f56 f42 1"/>
                <a:gd name="f59" fmla="+- f46 0 f57"/>
                <a:gd name="f60" fmla="+- f46 f57 0"/>
                <a:gd name="f61" fmla="+- f45 0 f58"/>
                <a:gd name="f62" fmla="+- f45 f58 0"/>
                <a:gd name="f63" fmla="*/ f59 f31 1"/>
                <a:gd name="f64" fmla="*/ f61 f31 1"/>
                <a:gd name="f65" fmla="*/ f60 f31 1"/>
                <a:gd name="f66" fmla="*/ f62 f3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63" y="f64"/>
                </a:cxn>
                <a:cxn ang="f30">
                  <a:pos x="f63" y="f66"/>
                </a:cxn>
                <a:cxn ang="f30">
                  <a:pos x="f65" y="f66"/>
                </a:cxn>
                <a:cxn ang="f29">
                  <a:pos x="f65" y="f64"/>
                </a:cxn>
              </a:cxnLst>
              <a:rect l="f63" t="f64" r="f65" b="f66"/>
              <a:pathLst>
                <a:path>
                  <a:moveTo>
                    <a:pt x="f38" y="f52"/>
                  </a:moveTo>
                  <a:arcTo wR="f48" hR="f49" stAng="f1" swAng="f0"/>
                  <a:close/>
                </a:path>
              </a:pathLst>
            </a:custGeom>
            <a:noFill/>
            <a:ln w="12701" cap="flat">
              <a:solidFill>
                <a:srgbClr val="FFFFFF"/>
              </a:solidFill>
              <a:prstDash val="solid"/>
            </a:ln>
          </p:spPr>
          <p:txBody>
            <a:bodyPr lIns="0" tIns="0" rIns="0" bIns="0"/>
            <a:lstStyle/>
            <a:p>
              <a:endParaRPr lang="pt-PT"/>
            </a:p>
          </p:txBody>
        </p:sp>
      </p:grp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458DA01-97B9-41D6-906C-45857A543D5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311128" y="6272783"/>
            <a:ext cx="64008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i="0" u="none" strike="noStrike" kern="1200" cap="none" spc="0" baseline="0">
                <a:solidFill>
                  <a:srgbClr val="FFFFFF"/>
                </a:solidFill>
                <a:uFillTx/>
                <a:latin typeface="Rockwell Condensed"/>
              </a:defRPr>
            </a:lvl1pPr>
          </a:lstStyle>
          <a:p>
            <a:pPr lvl="0"/>
            <a:fld id="{4A32D4CD-910B-4EF1-A386-05FF1AE5A1F8}" type="slidenum"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pt-PT" sz="5400" b="0" i="0" u="none" strike="noStrike" kern="1200" cap="all" spc="0" baseline="0">
          <a:solidFill>
            <a:srgbClr val="000000"/>
          </a:solidFill>
          <a:uFillTx/>
          <a:latin typeface="Rockwell Condensed"/>
        </a:defRPr>
      </a:lvl1pPr>
    </p:titleStyle>
    <p:bodyStyle>
      <a:lvl1pPr marL="182880" marR="0" lvl="0" indent="-182880" algn="l" defTabSz="914400" rtl="0" fontAlgn="auto" hangingPunct="1">
        <a:lnSpc>
          <a:spcPct val="90000"/>
        </a:lnSpc>
        <a:spcBef>
          <a:spcPts val="1200"/>
        </a:spcBef>
        <a:spcAft>
          <a:spcPts val="0"/>
        </a:spcAft>
        <a:buClr>
          <a:srgbClr val="9E3611"/>
        </a:buClr>
        <a:buSzPct val="85000"/>
        <a:buFont typeface="Wingdings" pitchFamily="2"/>
        <a:buChar char="§"/>
        <a:tabLst/>
        <a:defRPr lang="pt-PT" sz="2000" b="0" i="0" u="none" strike="noStrike" kern="1200" cap="none" spc="0" baseline="0">
          <a:solidFill>
            <a:srgbClr val="000000"/>
          </a:solidFill>
          <a:uFillTx/>
          <a:latin typeface="Rockwell"/>
        </a:defRPr>
      </a:lvl1pPr>
      <a:lvl2pPr marL="457200" marR="0" lvl="1" indent="-182880" algn="l" defTabSz="914400" rtl="0" fontAlgn="auto" hangingPunct="1">
        <a:lnSpc>
          <a:spcPct val="90000"/>
        </a:lnSpc>
        <a:spcBef>
          <a:spcPts val="400"/>
        </a:spcBef>
        <a:spcAft>
          <a:spcPts val="200"/>
        </a:spcAft>
        <a:buClr>
          <a:srgbClr val="9E3611"/>
        </a:buClr>
        <a:buSzPct val="85000"/>
        <a:buFont typeface="Wingdings" pitchFamily="2"/>
        <a:buChar char="§"/>
        <a:tabLst/>
        <a:defRPr lang="pt-PT" sz="1800" b="0" i="0" u="none" strike="noStrike" kern="1200" cap="none" spc="0" baseline="0">
          <a:solidFill>
            <a:srgbClr val="000000"/>
          </a:solidFill>
          <a:uFillTx/>
          <a:latin typeface="Rockwell"/>
        </a:defRPr>
      </a:lvl2pPr>
      <a:lvl3pPr marL="731520" marR="0" lvl="2" indent="-182880" algn="l" defTabSz="914400" rtl="0" fontAlgn="auto" hangingPunct="1">
        <a:lnSpc>
          <a:spcPct val="90000"/>
        </a:lnSpc>
        <a:spcBef>
          <a:spcPts val="400"/>
        </a:spcBef>
        <a:spcAft>
          <a:spcPts val="200"/>
        </a:spcAft>
        <a:buClr>
          <a:srgbClr val="9E3611"/>
        </a:buClr>
        <a:buSzPct val="85000"/>
        <a:buFont typeface="Wingdings" pitchFamily="2"/>
        <a:buChar char="§"/>
        <a:tabLst/>
        <a:defRPr lang="pt-PT" sz="1600" b="0" i="0" u="none" strike="noStrike" kern="1200" cap="none" spc="0" baseline="0">
          <a:solidFill>
            <a:srgbClr val="000000"/>
          </a:solidFill>
          <a:uFillTx/>
          <a:latin typeface="Rockwell"/>
        </a:defRPr>
      </a:lvl3pPr>
      <a:lvl4pPr marL="1005840" marR="0" lvl="3" indent="-182880" algn="l" defTabSz="914400" rtl="0" fontAlgn="auto" hangingPunct="1">
        <a:lnSpc>
          <a:spcPct val="90000"/>
        </a:lnSpc>
        <a:spcBef>
          <a:spcPts val="400"/>
        </a:spcBef>
        <a:spcAft>
          <a:spcPts val="200"/>
        </a:spcAft>
        <a:buClr>
          <a:srgbClr val="9E3611"/>
        </a:buClr>
        <a:buSzPct val="85000"/>
        <a:buFont typeface="Wingdings" pitchFamily="2"/>
        <a:buChar char="§"/>
        <a:tabLst/>
        <a:defRPr lang="pt-PT" sz="1600" b="0" i="0" u="none" strike="noStrike" kern="1200" cap="none" spc="0" baseline="0">
          <a:solidFill>
            <a:srgbClr val="000000"/>
          </a:solidFill>
          <a:uFillTx/>
          <a:latin typeface="Rockwell"/>
        </a:defRPr>
      </a:lvl4pPr>
      <a:lvl5pPr marL="1280160" marR="0" lvl="4" indent="-182880" algn="l" defTabSz="914400" rtl="0" fontAlgn="auto" hangingPunct="1">
        <a:lnSpc>
          <a:spcPct val="90000"/>
        </a:lnSpc>
        <a:spcBef>
          <a:spcPts val="400"/>
        </a:spcBef>
        <a:spcAft>
          <a:spcPts val="200"/>
        </a:spcAft>
        <a:buClr>
          <a:srgbClr val="9E3611"/>
        </a:buClr>
        <a:buSzPct val="85000"/>
        <a:buFont typeface="Wingdings" pitchFamily="2"/>
        <a:buChar char="§"/>
        <a:tabLst/>
        <a:defRPr lang="pt-PT" sz="1600" b="0" i="0" u="none" strike="noStrike" kern="1200" cap="none" spc="0" baseline="0">
          <a:solidFill>
            <a:srgbClr val="000000"/>
          </a:solidFill>
          <a:uFillTx/>
          <a:latin typeface="Rockwell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A3DC51-32DB-4B00-954D-FCCDADD92D47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pt-PT"/>
              <a:t>Feedback mini projeto vi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4C30BA2-93F1-4C2E-9B48-B9F4B252822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B01EF3-DEF8-44F4-84DE-FB58387063A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feedback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33CE110-DA7C-45B2-AFCB-5897F7FBD4C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pt-PT" dirty="0"/>
              <a:t>Obtivemos muito feedback útil depois das discussões com os nossos colegas.</a:t>
            </a:r>
          </a:p>
          <a:p>
            <a:pPr marL="0" lvl="0" indent="0">
              <a:buNone/>
            </a:pPr>
            <a:r>
              <a:rPr lang="pt-PT" dirty="0"/>
              <a:t>Tanto de correções e mudanças, como de visualizações e funcionalidades novas.</a:t>
            </a:r>
          </a:p>
          <a:p>
            <a:pPr marL="0" lvl="0" indent="0">
              <a:buNone/>
            </a:pPr>
            <a:r>
              <a:rPr lang="pt-PT" dirty="0"/>
              <a:t>Alguns exemplos:</a:t>
            </a:r>
          </a:p>
          <a:p>
            <a:pPr marL="0" lvl="0" indent="0">
              <a:buNone/>
            </a:pPr>
            <a:r>
              <a:rPr lang="pt-PT" dirty="0"/>
              <a:t>	Opção de comparar individualmente de forma visual 2 filmes ou estúdios;</a:t>
            </a:r>
          </a:p>
          <a:p>
            <a:pPr marL="0" lvl="0" indent="0">
              <a:buNone/>
            </a:pPr>
            <a:r>
              <a:rPr lang="pt-PT" dirty="0"/>
              <a:t>	Visualização da distribuição dos subgéneros por género;</a:t>
            </a:r>
          </a:p>
          <a:p>
            <a:pPr marL="0" lvl="0" indent="0">
              <a:buNone/>
            </a:pPr>
            <a:r>
              <a:rPr lang="pt-PT" dirty="0"/>
              <a:t>	Possibilidade de escolha de um range de anos no bar </a:t>
            </a:r>
            <a:r>
              <a:rPr lang="pt-PT" dirty="0" err="1"/>
              <a:t>chart</a:t>
            </a:r>
            <a:r>
              <a:rPr lang="pt-PT" dirty="0"/>
              <a:t> dos géneros por ano;</a:t>
            </a:r>
          </a:p>
          <a:p>
            <a:pPr marL="0" lvl="0" indent="0">
              <a:buNone/>
            </a:pPr>
            <a:r>
              <a:rPr lang="pt-PT" dirty="0"/>
              <a:t>	Opção de fazer </a:t>
            </a:r>
            <a:r>
              <a:rPr lang="pt-PT" dirty="0" err="1"/>
              <a:t>toggle</a:t>
            </a:r>
            <a:r>
              <a:rPr lang="pt-PT" dirty="0"/>
              <a:t> da linha média no </a:t>
            </a:r>
            <a:r>
              <a:rPr lang="pt-PT" dirty="0" err="1"/>
              <a:t>scatter</a:t>
            </a:r>
            <a:r>
              <a:rPr lang="pt-PT" dirty="0"/>
              <a:t> </a:t>
            </a:r>
            <a:r>
              <a:rPr lang="pt-PT" dirty="0" err="1"/>
              <a:t>plot</a:t>
            </a:r>
            <a:r>
              <a:rPr lang="pt-PT" dirty="0"/>
              <a:t> combinado;</a:t>
            </a:r>
          </a:p>
          <a:p>
            <a:pPr marL="0" lvl="0" indent="0">
              <a:buNone/>
            </a:pPr>
            <a:r>
              <a:rPr lang="pt-PT" dirty="0"/>
              <a:t>	Opção de ver mais dados simples em geral.</a:t>
            </a:r>
          </a:p>
          <a:p>
            <a:pPr marL="0" lvl="0" indent="0">
              <a:buNone/>
            </a:pPr>
            <a:r>
              <a:rPr lang="pt-PT" dirty="0"/>
              <a:t>	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C0DF4-B0A5-43BB-9B9C-5DD61B60A0F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O que mantivemos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AA92EA3-AD6A-4F3B-BC1C-EEC9C539B89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Ficámos com a ideia que as nossas visualizações eram adequadas, por isso mantivemos a maior parte, abandonando apenas o </a:t>
            </a:r>
            <a:r>
              <a:rPr lang="pt-PT" dirty="0" err="1"/>
              <a:t>line</a:t>
            </a:r>
            <a:r>
              <a:rPr lang="pt-PT" dirty="0"/>
              <a:t> </a:t>
            </a:r>
            <a:r>
              <a:rPr lang="pt-PT" dirty="0" err="1"/>
              <a:t>graph</a:t>
            </a:r>
            <a:r>
              <a:rPr lang="pt-PT" dirty="0"/>
              <a:t> pela sua semelhança ao </a:t>
            </a:r>
            <a:r>
              <a:rPr lang="pt-PT" dirty="0" err="1"/>
              <a:t>combined</a:t>
            </a:r>
            <a:r>
              <a:rPr lang="pt-PT" dirty="0"/>
              <a:t> </a:t>
            </a:r>
            <a:r>
              <a:rPr lang="pt-PT" dirty="0" err="1"/>
              <a:t>scatter</a:t>
            </a:r>
            <a:r>
              <a:rPr lang="pt-PT" dirty="0"/>
              <a:t> </a:t>
            </a:r>
            <a:r>
              <a:rPr lang="pt-PT" dirty="0" err="1"/>
              <a:t>plot</a:t>
            </a:r>
            <a:r>
              <a:rPr lang="pt-PT" dirty="0"/>
              <a:t> que pareceu mais interessante.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3B28C9-6846-40FB-B582-39EB2078E69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O que mudámos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CB01750-ACA6-497A-9BC1-7201D8BA4B80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Decidimos implementar grande parte das sugestões dos nossos colegas, especialmente no que toca a melhoramentos de visualizações que já tínhamos em mente.</a:t>
            </a:r>
          </a:p>
          <a:p>
            <a:r>
              <a:rPr lang="pt-PT" dirty="0"/>
              <a:t>Decidimos não avançar com algumas ideias como a distribuição de subgéneros por género pois existem muitas entradas em falta no que toca a subgéneros no nosso </a:t>
            </a:r>
            <a:r>
              <a:rPr lang="pt-PT" dirty="0" err="1"/>
              <a:t>dataset</a:t>
            </a:r>
            <a:r>
              <a:rPr lang="pt-PT" dirty="0"/>
              <a:t>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B3079-D532-474F-BC02-5D65AA3E0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Problemas surgidos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7A88BDC-622E-46C2-A9B3-724BBF02D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Após uma análise mais profunda dos nossos dados, identificámos alguns problemas, tanto na forma de dados em falta, como dados errados.</a:t>
            </a:r>
          </a:p>
          <a:p>
            <a:r>
              <a:rPr lang="pt-PT" dirty="0"/>
              <a:t>Nomeadamente, de 2014 a 2018 as entradas têm vários valores que verificámos errados. Isto porque o </a:t>
            </a:r>
            <a:r>
              <a:rPr lang="pt-PT" dirty="0" err="1"/>
              <a:t>dataset</a:t>
            </a:r>
            <a:r>
              <a:rPr lang="pt-PT" dirty="0"/>
              <a:t> original continha apenas dados de 1975-2014 e os outros foram adicionados posteriormente, provavelmente de uma fonte menos fidedigna.</a:t>
            </a:r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3050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9E9EAB2-C726-4FB2-A04C-015FE3A17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184" y="174032"/>
            <a:ext cx="10175631" cy="1111843"/>
          </a:xfrm>
        </p:spPr>
        <p:txBody>
          <a:bodyPr anchor="ctr">
            <a:normAutofit/>
          </a:bodyPr>
          <a:lstStyle/>
          <a:p>
            <a:pPr algn="ctr"/>
            <a:r>
              <a:rPr lang="pt-PT" sz="4000"/>
              <a:t>Dataset novo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F1328A0-7B20-487D-A21C-6E73D84093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184" y="1459907"/>
            <a:ext cx="10175630" cy="76790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Este dataset </a:t>
            </a:r>
            <a:r>
              <a:rPr lang="en-US" dirty="0" err="1"/>
              <a:t>contém</a:t>
            </a:r>
            <a:r>
              <a:rPr lang="en-US" dirty="0"/>
              <a:t> entradas de 1977-2019, com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atributos</a:t>
            </a:r>
            <a:r>
              <a:rPr lang="en-US" dirty="0"/>
              <a:t> que o </a:t>
            </a:r>
            <a:r>
              <a:rPr lang="en-US" dirty="0" err="1"/>
              <a:t>antigo</a:t>
            </a:r>
            <a:r>
              <a:rPr lang="en-US" dirty="0"/>
              <a:t> </a:t>
            </a:r>
            <a:r>
              <a:rPr lang="en-US" dirty="0" err="1"/>
              <a:t>tinha</a:t>
            </a:r>
            <a:r>
              <a:rPr lang="en-US" dirty="0"/>
              <a:t>, e </a:t>
            </a:r>
            <a:r>
              <a:rPr lang="en-US" dirty="0" err="1"/>
              <a:t>ainda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alguns</a:t>
            </a:r>
            <a:r>
              <a:rPr lang="en-US" dirty="0"/>
              <a:t>.</a:t>
            </a:r>
          </a:p>
        </p:txBody>
      </p:sp>
      <p:pic>
        <p:nvPicPr>
          <p:cNvPr id="5" name="Marcador de Posição de Conteúdo 4" descr="Uma imagem com quadro de resultados, texto, monitor, ecrã&#10;&#10;Descrição gerada automaticamente">
            <a:extLst>
              <a:ext uri="{FF2B5EF4-FFF2-40B4-BE49-F238E27FC236}">
                <a16:creationId xmlns:a16="http://schemas.microsoft.com/office/drawing/2014/main" id="{F0757381-7DA2-4753-B10F-6549FFF7AC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54" y="3566175"/>
            <a:ext cx="10515595" cy="157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88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AC6A82-F416-4BEC-BF2F-D43C1F274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Nova prototipagem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961DB8E-2233-4621-A1DC-2F9849C25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Com estes campos novos, surgiram ideias de visualizações novas,  que achámos interessantes e recebemos feedback novo sobre as mesmas, que foi bastante positivo.</a:t>
            </a:r>
          </a:p>
        </p:txBody>
      </p:sp>
    </p:spTree>
    <p:extLst>
      <p:ext uri="{BB962C8B-B14F-4D97-AF65-F5344CB8AC3E}">
        <p14:creationId xmlns:p14="http://schemas.microsoft.com/office/powerpoint/2010/main" val="3402571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53A8E1-15D8-4C30-8416-F9DA7336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Stacked</a:t>
            </a:r>
            <a:r>
              <a:rPr lang="pt-PT" dirty="0"/>
              <a:t> </a:t>
            </a:r>
            <a:r>
              <a:rPr lang="pt-PT" dirty="0" err="1"/>
              <a:t>area</a:t>
            </a:r>
            <a:r>
              <a:rPr lang="pt-PT" dirty="0"/>
              <a:t> </a:t>
            </a:r>
            <a:r>
              <a:rPr lang="pt-PT" dirty="0" err="1"/>
              <a:t>chart</a:t>
            </a:r>
            <a:endParaRPr lang="pt-PT" dirty="0"/>
          </a:p>
        </p:txBody>
      </p:sp>
      <p:pic>
        <p:nvPicPr>
          <p:cNvPr id="5" name="Marcador de Posição de Conteúdo 4" descr="Uma imagem com texto, quadro branco&#10;&#10;Descrição gerada automaticamente">
            <a:extLst>
              <a:ext uri="{FF2B5EF4-FFF2-40B4-BE49-F238E27FC236}">
                <a16:creationId xmlns:a16="http://schemas.microsoft.com/office/drawing/2014/main" id="{E594435B-6954-4292-8210-F82F6D8C4A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562" y="2120900"/>
            <a:ext cx="9139225" cy="4051300"/>
          </a:xfrm>
        </p:spPr>
      </p:pic>
    </p:spTree>
    <p:extLst>
      <p:ext uri="{BB962C8B-B14F-4D97-AF65-F5344CB8AC3E}">
        <p14:creationId xmlns:p14="http://schemas.microsoft.com/office/powerpoint/2010/main" val="36694314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80F38B-5D77-4726-9B9F-19F33A0D4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Stacked</a:t>
            </a:r>
            <a:r>
              <a:rPr lang="pt-PT" dirty="0"/>
              <a:t> bar </a:t>
            </a:r>
            <a:r>
              <a:rPr lang="pt-PT" dirty="0" err="1"/>
              <a:t>chart</a:t>
            </a:r>
            <a:endParaRPr lang="pt-PT" dirty="0"/>
          </a:p>
        </p:txBody>
      </p:sp>
      <p:pic>
        <p:nvPicPr>
          <p:cNvPr id="5" name="Marcador de Posição de Conteúdo 4" descr="Uma imagem com texto, quadro branco&#10;&#10;Descrição gerada automaticamente">
            <a:extLst>
              <a:ext uri="{FF2B5EF4-FFF2-40B4-BE49-F238E27FC236}">
                <a16:creationId xmlns:a16="http://schemas.microsoft.com/office/drawing/2014/main" id="{7CAEB2A7-F5B3-4660-8D1C-E4CA79EF6F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76" y="2120900"/>
            <a:ext cx="9846197" cy="4051300"/>
          </a:xfrm>
        </p:spPr>
      </p:pic>
    </p:spTree>
    <p:extLst>
      <p:ext uri="{BB962C8B-B14F-4D97-AF65-F5344CB8AC3E}">
        <p14:creationId xmlns:p14="http://schemas.microsoft.com/office/powerpoint/2010/main" val="1209073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1B5726-188E-4835-B1AD-83866F019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Conclusão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F7BA97C-6734-4712-942A-79B0DFF26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PT" dirty="0"/>
              <a:t>Decidimos por fim, explorar as visualizações que receberam o melhor feedback: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combined</a:t>
            </a:r>
            <a:r>
              <a:rPr lang="pt-PT" dirty="0"/>
              <a:t> </a:t>
            </a:r>
            <a:r>
              <a:rPr lang="pt-PT" dirty="0" err="1"/>
              <a:t>chart</a:t>
            </a:r>
            <a:r>
              <a:rPr lang="pt-PT" dirty="0"/>
              <a:t>;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bubble</a:t>
            </a:r>
            <a:r>
              <a:rPr lang="pt-PT" dirty="0"/>
              <a:t> </a:t>
            </a:r>
            <a:r>
              <a:rPr lang="pt-PT" dirty="0" err="1"/>
              <a:t>chart</a:t>
            </a:r>
            <a:r>
              <a:rPr lang="pt-PT" dirty="0"/>
              <a:t>;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heatmap</a:t>
            </a:r>
            <a:r>
              <a:rPr lang="pt-PT" dirty="0"/>
              <a:t>;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stacked</a:t>
            </a:r>
            <a:r>
              <a:rPr lang="pt-PT" dirty="0"/>
              <a:t> </a:t>
            </a:r>
            <a:r>
              <a:rPr lang="pt-PT" dirty="0" err="1"/>
              <a:t>area</a:t>
            </a:r>
            <a:r>
              <a:rPr lang="pt-PT" dirty="0"/>
              <a:t> </a:t>
            </a:r>
            <a:r>
              <a:rPr lang="pt-PT" dirty="0" err="1"/>
              <a:t>chart</a:t>
            </a:r>
            <a:r>
              <a:rPr lang="pt-PT" dirty="0"/>
              <a:t>;</a:t>
            </a:r>
          </a:p>
          <a:p>
            <a:pPr marL="0" indent="0">
              <a:buNone/>
            </a:pPr>
            <a:r>
              <a:rPr lang="pt-PT" dirty="0"/>
              <a:t>	</a:t>
            </a:r>
            <a:r>
              <a:rPr lang="pt-PT" dirty="0" err="1"/>
              <a:t>stacked</a:t>
            </a:r>
            <a:r>
              <a:rPr lang="pt-PT" dirty="0"/>
              <a:t> bar </a:t>
            </a:r>
            <a:r>
              <a:rPr lang="pt-PT" dirty="0" err="1"/>
              <a:t>chart</a:t>
            </a:r>
            <a:r>
              <a:rPr lang="pt-PT" dirty="0"/>
              <a:t>;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r>
              <a:rPr lang="pt-PT" dirty="0"/>
              <a:t>Mas, se nos for possível, </a:t>
            </a:r>
            <a:r>
              <a:rPr lang="pt-PT"/>
              <a:t>poderemos implementar </a:t>
            </a:r>
            <a:r>
              <a:rPr lang="pt-PT" dirty="0"/>
              <a:t>algumas das outras.</a:t>
            </a:r>
          </a:p>
        </p:txBody>
      </p:sp>
    </p:spTree>
    <p:extLst>
      <p:ext uri="{BB962C8B-B14F-4D97-AF65-F5344CB8AC3E}">
        <p14:creationId xmlns:p14="http://schemas.microsoft.com/office/powerpoint/2010/main" val="1252405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24B84F-94DE-4118-A3DB-103B01A8EBB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Análise dos dados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96EF372-06F7-44EB-83E1-057FBA9C20FD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dirty="0"/>
              <a:t>O nosso </a:t>
            </a:r>
            <a:r>
              <a:rPr lang="pt-PT" dirty="0" err="1"/>
              <a:t>dataset</a:t>
            </a:r>
            <a:r>
              <a:rPr lang="pt-PT" dirty="0"/>
              <a:t> contem dados sobre os 10 filmes que geraram mais dinheiro por ano desde 1975 até 2018.</a:t>
            </a:r>
          </a:p>
          <a:p>
            <a:pPr lvl="0"/>
            <a:r>
              <a:rPr lang="pt-PT" dirty="0"/>
              <a:t>Tem dados </a:t>
            </a:r>
            <a:r>
              <a:rPr lang="pt-PT" dirty="0" err="1"/>
              <a:t>como:género</a:t>
            </a:r>
            <a:r>
              <a:rPr lang="pt-PT" dirty="0"/>
              <a:t>, ano de lançamento, estúdio, rating de </a:t>
            </a:r>
            <a:r>
              <a:rPr lang="pt-PT" dirty="0" err="1"/>
              <a:t>imdb</a:t>
            </a:r>
            <a:r>
              <a:rPr lang="pt-PT" dirty="0"/>
              <a:t>, rating de audiência, tamanho, titulo, dinheiro gerado e </a:t>
            </a:r>
            <a:r>
              <a:rPr lang="pt-PT" dirty="0" err="1"/>
              <a:t>rank</a:t>
            </a:r>
            <a:r>
              <a:rPr lang="pt-PT" dirty="0"/>
              <a:t> no top 10 do seu ano.</a:t>
            </a:r>
          </a:p>
          <a:p>
            <a:r>
              <a:rPr lang="pt-PT" dirty="0"/>
              <a:t>O publico alvo deste trabalho de visualização são os fanáticos pelo cinema, assim como toda a gente interessada nesta cultura.</a:t>
            </a:r>
          </a:p>
          <a:p>
            <a:pPr lvl="0"/>
            <a:endParaRPr lang="pt-PT" dirty="0"/>
          </a:p>
        </p:txBody>
      </p:sp>
      <p:pic>
        <p:nvPicPr>
          <p:cNvPr id="4" name="Imagem 4" descr="Uma imagem com computador&#10;&#10;Descrição gerada automaticamente">
            <a:extLst>
              <a:ext uri="{FF2B5EF4-FFF2-40B4-BE49-F238E27FC236}">
                <a16:creationId xmlns:a16="http://schemas.microsoft.com/office/drawing/2014/main" id="{409F1E32-D6AA-49FE-B3C8-A34FDC2DF6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7939"/>
          <a:stretch>
            <a:fillRect/>
          </a:stretch>
        </p:blipFill>
        <p:spPr>
          <a:xfrm>
            <a:off x="537786" y="4503904"/>
            <a:ext cx="10717115" cy="146887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7AA7FB-AF7A-48E6-B82F-E902786752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Prototipos de baixa fidelidade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74273DB-0635-4626-A834-E9F3EDCC9335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3E82B5-621F-4F7F-86C9-5BA7F077E41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Line graph</a:t>
            </a:r>
          </a:p>
        </p:txBody>
      </p:sp>
      <p:pic>
        <p:nvPicPr>
          <p:cNvPr id="3" name="Marcador de Posição de Conteúdo 4">
            <a:extLst>
              <a:ext uri="{FF2B5EF4-FFF2-40B4-BE49-F238E27FC236}">
                <a16:creationId xmlns:a16="http://schemas.microsoft.com/office/drawing/2014/main" id="{E42572F9-83FF-4A75-A247-89E99520DB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4684" y="2120895"/>
            <a:ext cx="8188991" cy="4051304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4A74FF-DC99-4BC6-A5B8-FEB272C44C3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Bar chart</a:t>
            </a:r>
          </a:p>
        </p:txBody>
      </p:sp>
      <p:pic>
        <p:nvPicPr>
          <p:cNvPr id="3" name="Marcador de Posição de Conteúdo 4">
            <a:extLst>
              <a:ext uri="{FF2B5EF4-FFF2-40B4-BE49-F238E27FC236}">
                <a16:creationId xmlns:a16="http://schemas.microsoft.com/office/drawing/2014/main" id="{45F3E328-8979-408C-AF77-B5A4353807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976" y="2220629"/>
            <a:ext cx="10058400" cy="3851836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A59949-9B6F-41A1-A40A-CF116A17B04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Bubble chart</a:t>
            </a:r>
          </a:p>
        </p:txBody>
      </p:sp>
      <p:pic>
        <p:nvPicPr>
          <p:cNvPr id="3" name="Marcador de Posição de Conteúdo 4">
            <a:extLst>
              <a:ext uri="{FF2B5EF4-FFF2-40B4-BE49-F238E27FC236}">
                <a16:creationId xmlns:a16="http://schemas.microsoft.com/office/drawing/2014/main" id="{010C422A-317E-463D-8CA7-AB4A174AB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9189" y="2120895"/>
            <a:ext cx="6699982" cy="4051304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978A0F-7A32-4B11-8021-26C0AA3D262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Combined scatter plot</a:t>
            </a:r>
          </a:p>
        </p:txBody>
      </p:sp>
      <p:pic>
        <p:nvPicPr>
          <p:cNvPr id="3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CC0F2E7D-C3FF-4BEB-A68B-B9D23192D9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976" y="2202533"/>
            <a:ext cx="10058400" cy="3888037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ECC92C-67C7-446A-9DEC-9C6D4F885CC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heatmap</a:t>
            </a:r>
          </a:p>
        </p:txBody>
      </p:sp>
      <p:pic>
        <p:nvPicPr>
          <p:cNvPr id="3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0036F433-5632-42FC-B8EE-344264174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0090" y="2120895"/>
            <a:ext cx="7758181" cy="4051304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2F6976-534A-493D-BFFA-94D6A7EED2F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PT"/>
              <a:t>Bar chart</a:t>
            </a:r>
          </a:p>
        </p:txBody>
      </p:sp>
      <p:pic>
        <p:nvPicPr>
          <p:cNvPr id="3" name="Marcador de Posição de Conteúdo 4" descr="Uma imagem com texto, quadro branco, desenho&#10;&#10;Descrição gerada automaticamente">
            <a:extLst>
              <a:ext uri="{FF2B5EF4-FFF2-40B4-BE49-F238E27FC236}">
                <a16:creationId xmlns:a16="http://schemas.microsoft.com/office/drawing/2014/main" id="{B915E03A-89CD-4176-A17E-89BA11C35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8324" y="2120895"/>
            <a:ext cx="8281693" cy="4051304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ipo de Madei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457</Words>
  <Application>Microsoft Office PowerPoint</Application>
  <PresentationFormat>Ecrã Panorâmico</PresentationFormat>
  <Paragraphs>45</Paragraphs>
  <Slides>18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18</vt:i4>
      </vt:variant>
    </vt:vector>
  </HeadingPairs>
  <TitlesOfParts>
    <vt:vector size="24" baseType="lpstr">
      <vt:lpstr>Arial</vt:lpstr>
      <vt:lpstr>Calibri</vt:lpstr>
      <vt:lpstr>Rockwell</vt:lpstr>
      <vt:lpstr>Rockwell Condensed</vt:lpstr>
      <vt:lpstr>Wingdings</vt:lpstr>
      <vt:lpstr>Tipo de Madeira</vt:lpstr>
      <vt:lpstr>Feedback mini projeto vi</vt:lpstr>
      <vt:lpstr>Análise dos dados</vt:lpstr>
      <vt:lpstr>Prototipos de baixa fidelidade</vt:lpstr>
      <vt:lpstr>Line graph</vt:lpstr>
      <vt:lpstr>Bar chart</vt:lpstr>
      <vt:lpstr>Bubble chart</vt:lpstr>
      <vt:lpstr>Combined scatter plot</vt:lpstr>
      <vt:lpstr>heatmap</vt:lpstr>
      <vt:lpstr>Bar chart</vt:lpstr>
      <vt:lpstr>feedback</vt:lpstr>
      <vt:lpstr>O que mantivemos</vt:lpstr>
      <vt:lpstr>O que mudámos</vt:lpstr>
      <vt:lpstr>Problemas surgidos</vt:lpstr>
      <vt:lpstr>Dataset novo</vt:lpstr>
      <vt:lpstr>Nova prototipagem</vt:lpstr>
      <vt:lpstr>Stacked area chart</vt:lpstr>
      <vt:lpstr>Stacked bar chart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Feedback mini projeto vi</dc:title>
  <dc:creator>Rodrigo Ferreira</dc:creator>
  <cp:lastModifiedBy>Rodrigo Ferreira</cp:lastModifiedBy>
  <cp:revision>3</cp:revision>
  <dcterms:created xsi:type="dcterms:W3CDTF">2020-11-24T11:10:16Z</dcterms:created>
  <dcterms:modified xsi:type="dcterms:W3CDTF">2020-11-24T11:41:16Z</dcterms:modified>
</cp:coreProperties>
</file>

<file path=docProps/thumbnail.jpeg>
</file>